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88" r:id="rId3"/>
    <p:sldId id="289" r:id="rId4"/>
    <p:sldId id="257" r:id="rId5"/>
    <p:sldId id="284" r:id="rId6"/>
    <p:sldId id="281" r:id="rId7"/>
    <p:sldId id="285" r:id="rId8"/>
    <p:sldId id="287" r:id="rId9"/>
    <p:sldId id="282" r:id="rId10"/>
    <p:sldId id="280" r:id="rId11"/>
    <p:sldId id="264" r:id="rId12"/>
    <p:sldId id="261" r:id="rId13"/>
    <p:sldId id="268"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4" autoAdjust="0"/>
    <p:restoredTop sz="69745" autoAdjust="0"/>
  </p:normalViewPr>
  <p:slideViewPr>
    <p:cSldViewPr snapToGrid="0">
      <p:cViewPr>
        <p:scale>
          <a:sx n="104" d="100"/>
          <a:sy n="104" d="100"/>
        </p:scale>
        <p:origin x="1362" y="6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5E4F9-2D20-489D-86E7-F7C80C1E63FF}"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74064-36AE-4E39-9D6E-2E436DEE3C5B}" type="slidenum">
              <a:rPr lang="en-US" smtClean="0"/>
              <a:t>‹#›</a:t>
            </a:fld>
            <a:endParaRPr lang="en-US"/>
          </a:p>
        </p:txBody>
      </p:sp>
    </p:spTree>
    <p:extLst>
      <p:ext uri="{BB962C8B-B14F-4D97-AF65-F5344CB8AC3E}">
        <p14:creationId xmlns:p14="http://schemas.microsoft.com/office/powerpoint/2010/main" val="74129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74064-36AE-4E39-9D6E-2E436DEE3C5B}" type="slidenum">
              <a:rPr lang="en-US" smtClean="0"/>
              <a:t>2</a:t>
            </a:fld>
            <a:endParaRPr lang="en-US"/>
          </a:p>
        </p:txBody>
      </p:sp>
    </p:spTree>
    <p:extLst>
      <p:ext uri="{BB962C8B-B14F-4D97-AF65-F5344CB8AC3E}">
        <p14:creationId xmlns:p14="http://schemas.microsoft.com/office/powerpoint/2010/main" val="3173829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74064-36AE-4E39-9D6E-2E436DEE3C5B}" type="slidenum">
              <a:rPr lang="en-US" smtClean="0"/>
              <a:t>14</a:t>
            </a:fld>
            <a:endParaRPr lang="en-US"/>
          </a:p>
        </p:txBody>
      </p:sp>
    </p:spTree>
    <p:extLst>
      <p:ext uri="{BB962C8B-B14F-4D97-AF65-F5344CB8AC3E}">
        <p14:creationId xmlns:p14="http://schemas.microsoft.com/office/powerpoint/2010/main" val="280123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Talks</a:t>
            </a:r>
          </a:p>
        </p:txBody>
      </p:sp>
      <p:sp>
        <p:nvSpPr>
          <p:cNvPr id="4" name="Slide Number Placeholder 3"/>
          <p:cNvSpPr>
            <a:spLocks noGrp="1"/>
          </p:cNvSpPr>
          <p:nvPr>
            <p:ph type="sldNum" sz="quarter" idx="5"/>
          </p:nvPr>
        </p:nvSpPr>
        <p:spPr/>
        <p:txBody>
          <a:bodyPr/>
          <a:lstStyle/>
          <a:p>
            <a:fld id="{CCD74064-36AE-4E39-9D6E-2E436DEE3C5B}" type="slidenum">
              <a:rPr lang="en-US" smtClean="0"/>
              <a:t>5</a:t>
            </a:fld>
            <a:endParaRPr lang="en-US"/>
          </a:p>
        </p:txBody>
      </p:sp>
    </p:spTree>
    <p:extLst>
      <p:ext uri="{BB962C8B-B14F-4D97-AF65-F5344CB8AC3E}">
        <p14:creationId xmlns:p14="http://schemas.microsoft.com/office/powerpoint/2010/main" val="399313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74064-36AE-4E39-9D6E-2E436DEE3C5B}" type="slidenum">
              <a:rPr lang="en-US" smtClean="0"/>
              <a:t>6</a:t>
            </a:fld>
            <a:endParaRPr lang="en-US"/>
          </a:p>
        </p:txBody>
      </p:sp>
    </p:spTree>
    <p:extLst>
      <p:ext uri="{BB962C8B-B14F-4D97-AF65-F5344CB8AC3E}">
        <p14:creationId xmlns:p14="http://schemas.microsoft.com/office/powerpoint/2010/main" val="215932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argue</a:t>
            </a:r>
          </a:p>
        </p:txBody>
      </p:sp>
      <p:sp>
        <p:nvSpPr>
          <p:cNvPr id="4" name="Slide Number Placeholder 3"/>
          <p:cNvSpPr>
            <a:spLocks noGrp="1"/>
          </p:cNvSpPr>
          <p:nvPr>
            <p:ph type="sldNum" sz="quarter" idx="5"/>
          </p:nvPr>
        </p:nvSpPr>
        <p:spPr/>
        <p:txBody>
          <a:bodyPr/>
          <a:lstStyle/>
          <a:p>
            <a:fld id="{CCD74064-36AE-4E39-9D6E-2E436DEE3C5B}" type="slidenum">
              <a:rPr lang="en-US" smtClean="0"/>
              <a:t>7</a:t>
            </a:fld>
            <a:endParaRPr lang="en-US"/>
          </a:p>
        </p:txBody>
      </p:sp>
    </p:spTree>
    <p:extLst>
      <p:ext uri="{BB962C8B-B14F-4D97-AF65-F5344CB8AC3E}">
        <p14:creationId xmlns:p14="http://schemas.microsoft.com/office/powerpoint/2010/main" val="364454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have fun</a:t>
            </a:r>
          </a:p>
        </p:txBody>
      </p:sp>
      <p:sp>
        <p:nvSpPr>
          <p:cNvPr id="4" name="Slide Number Placeholder 3"/>
          <p:cNvSpPr>
            <a:spLocks noGrp="1"/>
          </p:cNvSpPr>
          <p:nvPr>
            <p:ph type="sldNum" sz="quarter" idx="5"/>
          </p:nvPr>
        </p:nvSpPr>
        <p:spPr/>
        <p:txBody>
          <a:bodyPr/>
          <a:lstStyle/>
          <a:p>
            <a:fld id="{CCD74064-36AE-4E39-9D6E-2E436DEE3C5B}" type="slidenum">
              <a:rPr lang="en-US" smtClean="0"/>
              <a:t>8</a:t>
            </a:fld>
            <a:endParaRPr lang="en-US"/>
          </a:p>
        </p:txBody>
      </p:sp>
    </p:spTree>
    <p:extLst>
      <p:ext uri="{BB962C8B-B14F-4D97-AF65-F5344CB8AC3E}">
        <p14:creationId xmlns:p14="http://schemas.microsoft.com/office/powerpoint/2010/main" val="188560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community. </a:t>
            </a:r>
          </a:p>
          <a:p>
            <a:r>
              <a:rPr lang="en-US" dirty="0"/>
              <a:t>Amazing to see the broad and vast interest in ZK proofs.</a:t>
            </a:r>
          </a:p>
        </p:txBody>
      </p:sp>
      <p:sp>
        <p:nvSpPr>
          <p:cNvPr id="4" name="Slide Number Placeholder 3"/>
          <p:cNvSpPr>
            <a:spLocks noGrp="1"/>
          </p:cNvSpPr>
          <p:nvPr>
            <p:ph type="sldNum" sz="quarter" idx="5"/>
          </p:nvPr>
        </p:nvSpPr>
        <p:spPr/>
        <p:txBody>
          <a:bodyPr/>
          <a:lstStyle/>
          <a:p>
            <a:fld id="{CCD74064-36AE-4E39-9D6E-2E436DEE3C5B}" type="slidenum">
              <a:rPr lang="en-US" smtClean="0"/>
              <a:t>9</a:t>
            </a:fld>
            <a:endParaRPr lang="en-US"/>
          </a:p>
        </p:txBody>
      </p:sp>
    </p:spTree>
    <p:extLst>
      <p:ext uri="{BB962C8B-B14F-4D97-AF65-F5344CB8AC3E}">
        <p14:creationId xmlns:p14="http://schemas.microsoft.com/office/powerpoint/2010/main" val="360446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4575bdad0_3_22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4575bdad0_3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One step at a time.</a:t>
            </a:r>
            <a:endParaRPr sz="1400" dirty="0"/>
          </a:p>
          <a:p>
            <a:pPr marL="0" lvl="0" indent="0" algn="l" rtl="0">
              <a:spcBef>
                <a:spcPts val="0"/>
              </a:spcBef>
              <a:spcAft>
                <a:spcPts val="0"/>
              </a:spcAft>
              <a:buNone/>
            </a:pPr>
            <a:endParaRPr sz="1400" dirty="0"/>
          </a:p>
          <a:p>
            <a:pPr marL="457200" lvl="0" indent="-317500" algn="l" rtl="0">
              <a:spcBef>
                <a:spcPts val="0"/>
              </a:spcBef>
              <a:spcAft>
                <a:spcPts val="0"/>
              </a:spcAft>
              <a:buSzPts val="1400"/>
              <a:buChar char="-"/>
            </a:pPr>
            <a:r>
              <a:rPr lang="en" sz="1400" dirty="0"/>
              <a:t>We saw the first workshop as an experiment, there were 70 researchers trying to agree on the most basic issues: terminology. To our surprise, it was a success and the participants produced 3 documents on security, implementation and applications that became the basis of the ZKProof community reference document.</a:t>
            </a:r>
            <a:endParaRPr sz="1400" dirty="0"/>
          </a:p>
          <a:p>
            <a:pPr marL="457200" lvl="0" indent="-317500" algn="l" rtl="0">
              <a:spcBef>
                <a:spcPts val="0"/>
              </a:spcBef>
              <a:spcAft>
                <a:spcPts val="0"/>
              </a:spcAft>
              <a:buSzPts val="1400"/>
              <a:buChar char="-"/>
            </a:pPr>
            <a:r>
              <a:rPr lang="en" sz="1400" dirty="0"/>
              <a:t>For the second workshop, we wanted to scale, both in numbers and in quality, to continue building something important, so we opened the first call for proposals. Another successful experiment that saw 7 total submissions and 4 accepted papers. This was also the first time we collaborated with external organizations on the ZKProof reference.</a:t>
            </a:r>
            <a:endParaRPr sz="1400" dirty="0"/>
          </a:p>
          <a:p>
            <a:pPr marL="457200" lvl="0" indent="-317500" algn="l" rtl="0">
              <a:spcBef>
                <a:spcPts val="0"/>
              </a:spcBef>
              <a:spcAft>
                <a:spcPts val="0"/>
              </a:spcAft>
              <a:buSzPts val="1400"/>
              <a:buChar char="-"/>
            </a:pPr>
            <a:r>
              <a:rPr lang="en" sz="1400" dirty="0"/>
              <a:t>We are here today, after two years and 5 events. There is a clear interest from the industry to create standards and to make this technology adopted. We know because we had a total of 23 submissions, of which 12 papers were accepted. Specifically, 9 proposals and 3 systematization of knowledge papers.</a:t>
            </a:r>
            <a:endParaRPr sz="1400" dirty="0"/>
          </a:p>
          <a:p>
            <a:pPr marL="457200" lvl="0" indent="-317500" algn="l" rtl="0">
              <a:spcBef>
                <a:spcPts val="0"/>
              </a:spcBef>
              <a:spcAft>
                <a:spcPts val="0"/>
              </a:spcAft>
              <a:buSzPts val="1400"/>
              <a:buChar char="-"/>
            </a:pPr>
            <a:r>
              <a:rPr lang="en" sz="1400" dirty="0"/>
              <a:t>This workshop also comes with an experiment as it is the first time that we have setup working groups to enable the proper development of the proposals into standards.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We are still building upon our original work, the reference documentation.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4575bdad0_3_226: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4575bdad0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welcoming remarks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4575bdad0_3_232: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4575bdad0_3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welcoming remarks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898F-2805-4503-A186-CC5DC3139C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CF3CF0-478C-4F8B-805B-F5FFA1302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7B996-4A80-49E6-9D03-F317E16E2966}"/>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D8DAA5D9-994F-42AC-A791-4E7BD4F6F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2C33A-03E1-43B4-8FF6-CB4EA81F758E}"/>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124058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077-4577-4364-8061-43141DB14E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5372F4-DFE9-441C-B2D5-938AA95D8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650B4-D34C-4F5C-A4A9-45691A7FC05B}"/>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C76DE402-63C1-4C9D-9537-D294D16CC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E3743-2E42-41D4-9782-79B745C36A57}"/>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1905375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4B68E-93C4-4FFB-8BBA-D9134FFAA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F87352-CBAC-4801-AAB3-C5D2F0C833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396FE-7D97-477C-BF3F-A05A2F2EBE9E}"/>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70C0A29A-9CDA-4105-8F66-78279800D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D279-CB82-4A86-9ADF-17A30CDCFB9C}"/>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1736498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0D51-BAA9-4E73-BE1D-2F63C0E0F5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09A67-5D46-49EE-9666-3CCB30090C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8BEC5-6B18-4589-A012-05002E7EAEBF}"/>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F65B3382-B547-4AE6-B139-5F06AA9C9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5ADAE-B4ED-476B-8605-A78164B204D9}"/>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339216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1276-C911-48D0-8414-2BEE72A6C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B2670C-6EF5-497B-A443-731203BF2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DE528-3400-4D93-B8A9-9B3F25AF8578}"/>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B15293EC-4477-4B7F-BDF9-1528F6D7A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9D657-442D-482B-856C-6CE986D2A938}"/>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312317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4AEA-1A92-4CCD-9C38-922CEEEF4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46C9F-BEB8-48DC-875B-D6F38C9367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4C1D33-21E8-44AA-9DEF-E82A4DE86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17063D-4D60-412A-8404-9447D4FF75E8}"/>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6" name="Footer Placeholder 5">
            <a:extLst>
              <a:ext uri="{FF2B5EF4-FFF2-40B4-BE49-F238E27FC236}">
                <a16:creationId xmlns:a16="http://schemas.microsoft.com/office/drawing/2014/main" id="{DBCF2B9F-6E09-4B63-831B-2621731EC9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78241-DD40-415C-9C95-CB527705757D}"/>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245382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1EF6-CC5C-4A32-9FC9-8D4C556AA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430A5-0942-40B2-9124-428BD6275B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68B2C0-CAFD-4414-920C-52763B73D2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41BECA-005A-4655-904F-70ED52575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8310FC-8644-46EF-8957-2BF3F10A61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F238FE-2B62-4474-BD6E-3D2701566D1A}"/>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8" name="Footer Placeholder 7">
            <a:extLst>
              <a:ext uri="{FF2B5EF4-FFF2-40B4-BE49-F238E27FC236}">
                <a16:creationId xmlns:a16="http://schemas.microsoft.com/office/drawing/2014/main" id="{18C1168A-1561-4D1E-9086-0E4C67BCD4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6B574-ABD4-4A48-9862-D9BEC8C768DD}"/>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249929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A53-2C35-493E-9681-000ACF1CD0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12268F-BC2C-4381-86F9-94A940D27858}"/>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4" name="Footer Placeholder 3">
            <a:extLst>
              <a:ext uri="{FF2B5EF4-FFF2-40B4-BE49-F238E27FC236}">
                <a16:creationId xmlns:a16="http://schemas.microsoft.com/office/drawing/2014/main" id="{DB8D78C3-A122-43BE-8F46-9EB793186A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0B0478-D6B5-4079-8B5B-1530659C5760}"/>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346646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53F1D-FE31-42F2-A296-CA6404B478AD}"/>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3" name="Footer Placeholder 2">
            <a:extLst>
              <a:ext uri="{FF2B5EF4-FFF2-40B4-BE49-F238E27FC236}">
                <a16:creationId xmlns:a16="http://schemas.microsoft.com/office/drawing/2014/main" id="{0F65BBCD-7E7D-4871-80F8-C44FE5EF3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74D53-36C7-4E9C-BF60-0E0FD365DF70}"/>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148148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B69-C203-4E8F-81AC-C39F271467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EC2F2-A08E-4512-BDBE-623438807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11A5C9-6C33-4F41-B0B2-993C99203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02549-CA6F-497A-BEB8-8205E469810B}"/>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6" name="Footer Placeholder 5">
            <a:extLst>
              <a:ext uri="{FF2B5EF4-FFF2-40B4-BE49-F238E27FC236}">
                <a16:creationId xmlns:a16="http://schemas.microsoft.com/office/drawing/2014/main" id="{F6B4AC24-5D8B-4930-BD6A-D415F61D1D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2B8AB-DCA4-499F-9BFE-ED7361DE7094}"/>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332182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8EFF-6F35-4CE1-A15C-0C1F3C2E0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B33622-4478-4FA7-87B2-452F0B477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B513B0-E0CC-4801-88B0-4C13BFE15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BF14C-E5F2-4DFC-968D-410C51221D2D}"/>
              </a:ext>
            </a:extLst>
          </p:cNvPr>
          <p:cNvSpPr>
            <a:spLocks noGrp="1"/>
          </p:cNvSpPr>
          <p:nvPr>
            <p:ph type="dt" sz="half" idx="10"/>
          </p:nvPr>
        </p:nvSpPr>
        <p:spPr/>
        <p:txBody>
          <a:bodyPr/>
          <a:lstStyle/>
          <a:p>
            <a:fld id="{E115118A-6206-45F0-BF61-AA88D7508131}" type="datetimeFigureOut">
              <a:rPr lang="en-US" smtClean="0"/>
              <a:t>8/5/2020</a:t>
            </a:fld>
            <a:endParaRPr lang="en-US"/>
          </a:p>
        </p:txBody>
      </p:sp>
      <p:sp>
        <p:nvSpPr>
          <p:cNvPr id="6" name="Footer Placeholder 5">
            <a:extLst>
              <a:ext uri="{FF2B5EF4-FFF2-40B4-BE49-F238E27FC236}">
                <a16:creationId xmlns:a16="http://schemas.microsoft.com/office/drawing/2014/main" id="{6D228AAB-EEAF-4E68-8D4D-72FD9BFFB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ED3FB-18B1-4825-8A89-4A9C2EFF5709}"/>
              </a:ext>
            </a:extLst>
          </p:cNvPr>
          <p:cNvSpPr>
            <a:spLocks noGrp="1"/>
          </p:cNvSpPr>
          <p:nvPr>
            <p:ph type="sldNum" sz="quarter" idx="12"/>
          </p:nvPr>
        </p:nvSpPr>
        <p:spPr/>
        <p:txBody>
          <a:bodyPr/>
          <a:lstStyle/>
          <a:p>
            <a:fld id="{1A5BCCFC-8A29-4558-B081-87873B9FC8A1}" type="slidenum">
              <a:rPr lang="en-US" smtClean="0"/>
              <a:t>‹#›</a:t>
            </a:fld>
            <a:endParaRPr lang="en-US"/>
          </a:p>
        </p:txBody>
      </p:sp>
    </p:spTree>
    <p:extLst>
      <p:ext uri="{BB962C8B-B14F-4D97-AF65-F5344CB8AC3E}">
        <p14:creationId xmlns:p14="http://schemas.microsoft.com/office/powerpoint/2010/main" val="3783931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DC11A-889F-423D-9D4B-FB3871F16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2A12-1B56-4ED7-AD81-22F550FE36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127D5-7894-4266-9A5C-944A76AF8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5118A-6206-45F0-BF61-AA88D7508131}" type="datetimeFigureOut">
              <a:rPr lang="en-US" smtClean="0"/>
              <a:t>8/5/2020</a:t>
            </a:fld>
            <a:endParaRPr lang="en-US"/>
          </a:p>
        </p:txBody>
      </p:sp>
      <p:sp>
        <p:nvSpPr>
          <p:cNvPr id="5" name="Footer Placeholder 4">
            <a:extLst>
              <a:ext uri="{FF2B5EF4-FFF2-40B4-BE49-F238E27FC236}">
                <a16:creationId xmlns:a16="http://schemas.microsoft.com/office/drawing/2014/main" id="{C559FAA5-DED8-484E-9614-1060044F1D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E8BCBD-E4D9-46B8-83CF-AAE4E894D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BCCFC-8A29-4558-B081-87873B9FC8A1}" type="slidenum">
              <a:rPr lang="en-US" smtClean="0"/>
              <a:t>‹#›</a:t>
            </a:fld>
            <a:endParaRPr lang="en-US"/>
          </a:p>
        </p:txBody>
      </p:sp>
    </p:spTree>
    <p:extLst>
      <p:ext uri="{BB962C8B-B14F-4D97-AF65-F5344CB8AC3E}">
        <p14:creationId xmlns:p14="http://schemas.microsoft.com/office/powerpoint/2010/main" val="234738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1DC8F4-83E9-41F9-903B-18C8773725BD}"/>
              </a:ext>
            </a:extLst>
          </p:cNvPr>
          <p:cNvSpPr>
            <a:spLocks noGrp="1"/>
          </p:cNvSpPr>
          <p:nvPr>
            <p:ph type="subTitle" idx="1"/>
          </p:nvPr>
        </p:nvSpPr>
        <p:spPr>
          <a:xfrm>
            <a:off x="1524000" y="4177770"/>
            <a:ext cx="9144000" cy="1723495"/>
          </a:xfrm>
        </p:spPr>
        <p:txBody>
          <a:bodyPr/>
          <a:lstStyle/>
          <a:p>
            <a:endParaRPr lang="en-US" dirty="0"/>
          </a:p>
          <a:p>
            <a:r>
              <a:rPr lang="en-US" sz="2800" dirty="0"/>
              <a:t>Yael </a:t>
            </a:r>
            <a:r>
              <a:rPr lang="en-US" sz="2800" dirty="0" err="1"/>
              <a:t>Tauman</a:t>
            </a:r>
            <a:r>
              <a:rPr lang="en-US" sz="2800" dirty="0"/>
              <a:t> Kalai</a:t>
            </a:r>
          </a:p>
          <a:p>
            <a:r>
              <a:rPr lang="en-US" dirty="0"/>
              <a:t>Microsoft and MIT</a:t>
            </a:r>
          </a:p>
        </p:txBody>
      </p:sp>
      <p:sp>
        <p:nvSpPr>
          <p:cNvPr id="5" name="TextBox 4">
            <a:extLst>
              <a:ext uri="{FF2B5EF4-FFF2-40B4-BE49-F238E27FC236}">
                <a16:creationId xmlns:a16="http://schemas.microsoft.com/office/drawing/2014/main" id="{F012CC5F-49EE-4972-9FB4-69E8DA28ED60}"/>
              </a:ext>
            </a:extLst>
          </p:cNvPr>
          <p:cNvSpPr txBox="1"/>
          <p:nvPr/>
        </p:nvSpPr>
        <p:spPr>
          <a:xfrm>
            <a:off x="3048331" y="3244334"/>
            <a:ext cx="6096662"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49052CD0-01D4-4212-BB2B-C70ECC0DE5BE}"/>
              </a:ext>
            </a:extLst>
          </p:cNvPr>
          <p:cNvSpPr txBox="1"/>
          <p:nvPr/>
        </p:nvSpPr>
        <p:spPr>
          <a:xfrm>
            <a:off x="3048290" y="3245203"/>
            <a:ext cx="6096578" cy="369332"/>
          </a:xfrm>
          <a:prstGeom prst="rect">
            <a:avLst/>
          </a:prstGeom>
          <a:noFill/>
        </p:spPr>
        <p:txBody>
          <a:bodyPr wrap="square">
            <a:spAutoFit/>
          </a:bodyPr>
          <a:lstStyle/>
          <a:p>
            <a:r>
              <a:rPr lang="en-US" b="0" dirty="0">
                <a:effectLst/>
              </a:rPr>
              <a:t> </a:t>
            </a:r>
            <a:endParaRPr lang="en-US" dirty="0"/>
          </a:p>
        </p:txBody>
      </p:sp>
      <p:pic>
        <p:nvPicPr>
          <p:cNvPr id="17" name="Picture 2" descr="logo">
            <a:extLst>
              <a:ext uri="{FF2B5EF4-FFF2-40B4-BE49-F238E27FC236}">
                <a16:creationId xmlns:a16="http://schemas.microsoft.com/office/drawing/2014/main" id="{9F62BB21-EBC6-458A-8DB0-B537F2B82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2" y="564317"/>
            <a:ext cx="10040798" cy="333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85B48-3B26-45A6-BDEF-DA362094F8BB}"/>
              </a:ext>
            </a:extLst>
          </p:cNvPr>
          <p:cNvSpPr>
            <a:spLocks noGrp="1"/>
          </p:cNvSpPr>
          <p:nvPr>
            <p:ph idx="1"/>
          </p:nvPr>
        </p:nvSpPr>
        <p:spPr/>
        <p:txBody>
          <a:bodyPr/>
          <a:lstStyle/>
          <a:p>
            <a:r>
              <a:rPr lang="en-US" dirty="0"/>
              <a:t>Educational</a:t>
            </a:r>
          </a:p>
          <a:p>
            <a:endParaRPr lang="en-US" dirty="0"/>
          </a:p>
          <a:p>
            <a:r>
              <a:rPr lang="en-US" dirty="0"/>
              <a:t>Advance the state-of-the-art research on ZK proofs</a:t>
            </a:r>
          </a:p>
          <a:p>
            <a:endParaRPr lang="en-US" dirty="0"/>
          </a:p>
          <a:p>
            <a:r>
              <a:rPr lang="en-US" dirty="0"/>
              <a:t>Standardization:  facilitate adoption </a:t>
            </a:r>
          </a:p>
        </p:txBody>
      </p:sp>
      <p:sp>
        <p:nvSpPr>
          <p:cNvPr id="4" name="Rectangle: Rounded Corners 3">
            <a:extLst>
              <a:ext uri="{FF2B5EF4-FFF2-40B4-BE49-F238E27FC236}">
                <a16:creationId xmlns:a16="http://schemas.microsoft.com/office/drawing/2014/main" id="{BE3A293E-9282-445B-A3E5-23D7CFE89BCA}"/>
              </a:ext>
            </a:extLst>
          </p:cNvPr>
          <p:cNvSpPr/>
          <p:nvPr/>
        </p:nvSpPr>
        <p:spPr>
          <a:xfrm>
            <a:off x="2154767" y="4982633"/>
            <a:ext cx="7514166" cy="127423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Support the field and mainstream ZK proofs</a:t>
            </a:r>
          </a:p>
        </p:txBody>
      </p:sp>
      <p:pic>
        <p:nvPicPr>
          <p:cNvPr id="6" name="Picture 2" descr="logo">
            <a:extLst>
              <a:ext uri="{FF2B5EF4-FFF2-40B4-BE49-F238E27FC236}">
                <a16:creationId xmlns:a16="http://schemas.microsoft.com/office/drawing/2014/main" id="{358C331F-A9A7-4B18-9800-9DACB2F55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80;p17">
            <a:extLst>
              <a:ext uri="{FF2B5EF4-FFF2-40B4-BE49-F238E27FC236}">
                <a16:creationId xmlns:a16="http://schemas.microsoft.com/office/drawing/2014/main" id="{0D6242C7-27E8-43EB-AF64-1B2E6D197288}"/>
              </a:ext>
            </a:extLst>
          </p:cNvPr>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dirty="0">
                <a:latin typeface="Poppins"/>
                <a:ea typeface="Poppins"/>
                <a:cs typeface="Poppins"/>
                <a:sym typeface="Poppins"/>
              </a:rPr>
              <a:t>The Vision</a:t>
            </a:r>
            <a:endParaRPr sz="3200" b="1" dirty="0">
              <a:latin typeface="Poppins"/>
              <a:ea typeface="Poppins"/>
              <a:cs typeface="Poppins"/>
              <a:sym typeface="Poppins"/>
            </a:endParaRPr>
          </a:p>
        </p:txBody>
      </p:sp>
    </p:spTree>
    <p:extLst>
      <p:ext uri="{BB962C8B-B14F-4D97-AF65-F5344CB8AC3E}">
        <p14:creationId xmlns:p14="http://schemas.microsoft.com/office/powerpoint/2010/main" val="25803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dirty="0">
                <a:latin typeface="Poppins"/>
                <a:ea typeface="Poppins"/>
                <a:cs typeface="Poppins"/>
                <a:sym typeface="Poppins"/>
              </a:rPr>
              <a:t>The steps we took in numbers</a:t>
            </a:r>
            <a:endParaRPr sz="3200" b="1" dirty="0">
              <a:latin typeface="Poppins"/>
              <a:ea typeface="Poppins"/>
              <a:cs typeface="Poppins"/>
              <a:sym typeface="Poppins"/>
            </a:endParaRPr>
          </a:p>
        </p:txBody>
      </p:sp>
      <p:sp>
        <p:nvSpPr>
          <p:cNvPr id="82" name="Google Shape;82;p17"/>
          <p:cNvSpPr/>
          <p:nvPr/>
        </p:nvSpPr>
        <p:spPr>
          <a:xfrm>
            <a:off x="918999" y="2302210"/>
            <a:ext cx="3749120" cy="17120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a:latin typeface="Poppins"/>
                <a:ea typeface="Poppins"/>
                <a:cs typeface="Poppins"/>
                <a:sym typeface="Poppins"/>
              </a:rPr>
              <a:t>70 participants</a:t>
            </a:r>
            <a:endParaRPr sz="1920">
              <a:latin typeface="Poppins"/>
              <a:ea typeface="Poppins"/>
              <a:cs typeface="Poppins"/>
              <a:sym typeface="Poppins"/>
            </a:endParaRPr>
          </a:p>
        </p:txBody>
      </p:sp>
      <p:sp>
        <p:nvSpPr>
          <p:cNvPr id="83" name="Google Shape;83;p17"/>
          <p:cNvSpPr/>
          <p:nvPr/>
        </p:nvSpPr>
        <p:spPr>
          <a:xfrm>
            <a:off x="3924777" y="2302210"/>
            <a:ext cx="3911040" cy="17120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a:latin typeface="Poppins"/>
                <a:ea typeface="Poppins"/>
                <a:cs typeface="Poppins"/>
                <a:sym typeface="Poppins"/>
              </a:rPr>
              <a:t>150 participants</a:t>
            </a:r>
            <a:endParaRPr sz="1920">
              <a:latin typeface="Poppins"/>
              <a:ea typeface="Poppins"/>
              <a:cs typeface="Poppins"/>
              <a:sym typeface="Poppins"/>
            </a:endParaRPr>
          </a:p>
        </p:txBody>
      </p:sp>
      <p:sp>
        <p:nvSpPr>
          <p:cNvPr id="84" name="Google Shape;84;p17"/>
          <p:cNvSpPr/>
          <p:nvPr/>
        </p:nvSpPr>
        <p:spPr>
          <a:xfrm>
            <a:off x="7092154" y="2302210"/>
            <a:ext cx="4041600" cy="17120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a:latin typeface="Poppins"/>
                <a:ea typeface="Poppins"/>
                <a:cs typeface="Poppins"/>
                <a:sym typeface="Poppins"/>
              </a:rPr>
              <a:t>240 participants</a:t>
            </a:r>
            <a:endParaRPr sz="1920">
              <a:latin typeface="Poppins"/>
              <a:ea typeface="Poppins"/>
              <a:cs typeface="Poppins"/>
              <a:sym typeface="Poppins"/>
            </a:endParaRPr>
          </a:p>
        </p:txBody>
      </p:sp>
      <p:sp>
        <p:nvSpPr>
          <p:cNvPr id="85" name="Google Shape;85;p17"/>
          <p:cNvSpPr txBox="1"/>
          <p:nvPr/>
        </p:nvSpPr>
        <p:spPr>
          <a:xfrm>
            <a:off x="1081478" y="1603624"/>
            <a:ext cx="2631040" cy="593920"/>
          </a:xfrm>
          <a:prstGeom prst="rect">
            <a:avLst/>
          </a:prstGeom>
          <a:solidFill>
            <a:srgbClr val="FCE5CD"/>
          </a:solidFill>
          <a:ln>
            <a:noFill/>
          </a:ln>
        </p:spPr>
        <p:txBody>
          <a:bodyPr spcFirstLastPara="1" wrap="square" lIns="121600" tIns="121600" rIns="121600" bIns="121600" anchor="ctr" anchorCtr="0">
            <a:noAutofit/>
          </a:bodyPr>
          <a:lstStyle/>
          <a:p>
            <a:pPr algn="ctr"/>
            <a:r>
              <a:rPr lang="en" sz="1920">
                <a:latin typeface="Poppins"/>
                <a:ea typeface="Poppins"/>
                <a:cs typeface="Poppins"/>
                <a:sym typeface="Poppins"/>
              </a:rPr>
              <a:t>1st Workshop</a:t>
            </a:r>
            <a:endParaRPr sz="1920">
              <a:latin typeface="Poppins"/>
              <a:ea typeface="Poppins"/>
              <a:cs typeface="Poppins"/>
              <a:sym typeface="Poppins"/>
            </a:endParaRPr>
          </a:p>
        </p:txBody>
      </p:sp>
      <p:sp>
        <p:nvSpPr>
          <p:cNvPr id="86" name="Google Shape;86;p17"/>
          <p:cNvSpPr txBox="1"/>
          <p:nvPr/>
        </p:nvSpPr>
        <p:spPr>
          <a:xfrm>
            <a:off x="7467499" y="1603624"/>
            <a:ext cx="2631040" cy="593920"/>
          </a:xfrm>
          <a:prstGeom prst="rect">
            <a:avLst/>
          </a:prstGeom>
          <a:solidFill>
            <a:srgbClr val="D9EAD3"/>
          </a:solidFill>
          <a:ln>
            <a:noFill/>
          </a:ln>
        </p:spPr>
        <p:txBody>
          <a:bodyPr spcFirstLastPara="1" wrap="square" lIns="121600" tIns="121600" rIns="121600" bIns="121600" anchor="ctr" anchorCtr="0">
            <a:noAutofit/>
          </a:bodyPr>
          <a:lstStyle/>
          <a:p>
            <a:pPr algn="ctr"/>
            <a:r>
              <a:rPr lang="en" sz="1920">
                <a:latin typeface="Poppins"/>
                <a:ea typeface="Poppins"/>
                <a:cs typeface="Poppins"/>
                <a:sym typeface="Poppins"/>
              </a:rPr>
              <a:t>3rd Workshop</a:t>
            </a:r>
            <a:endParaRPr sz="1920">
              <a:latin typeface="Poppins"/>
              <a:ea typeface="Poppins"/>
              <a:cs typeface="Poppins"/>
              <a:sym typeface="Poppins"/>
            </a:endParaRPr>
          </a:p>
        </p:txBody>
      </p:sp>
      <p:sp>
        <p:nvSpPr>
          <p:cNvPr id="87" name="Google Shape;87;p17"/>
          <p:cNvSpPr txBox="1"/>
          <p:nvPr/>
        </p:nvSpPr>
        <p:spPr>
          <a:xfrm>
            <a:off x="4274490" y="1603624"/>
            <a:ext cx="2631040" cy="593920"/>
          </a:xfrm>
          <a:prstGeom prst="rect">
            <a:avLst/>
          </a:prstGeom>
          <a:solidFill>
            <a:srgbClr val="FFF2CC"/>
          </a:solidFill>
          <a:ln>
            <a:noFill/>
          </a:ln>
        </p:spPr>
        <p:txBody>
          <a:bodyPr spcFirstLastPara="1" wrap="square" lIns="121600" tIns="121600" rIns="121600" bIns="121600" anchor="ctr" anchorCtr="0">
            <a:noAutofit/>
          </a:bodyPr>
          <a:lstStyle/>
          <a:p>
            <a:pPr algn="ctr"/>
            <a:r>
              <a:rPr lang="en" sz="1920">
                <a:latin typeface="Poppins"/>
                <a:ea typeface="Poppins"/>
                <a:cs typeface="Poppins"/>
                <a:sym typeface="Poppins"/>
              </a:rPr>
              <a:t>2nd Workshop</a:t>
            </a:r>
            <a:endParaRPr sz="1920">
              <a:latin typeface="Poppins"/>
              <a:ea typeface="Poppins"/>
              <a:cs typeface="Poppins"/>
              <a:sym typeface="Poppins"/>
            </a:endParaRPr>
          </a:p>
        </p:txBody>
      </p:sp>
      <p:sp>
        <p:nvSpPr>
          <p:cNvPr id="88" name="Google Shape;88;p17"/>
          <p:cNvSpPr/>
          <p:nvPr/>
        </p:nvSpPr>
        <p:spPr>
          <a:xfrm>
            <a:off x="918999" y="4420006"/>
            <a:ext cx="3749120" cy="1712000"/>
          </a:xfrm>
          <a:prstGeom prst="chevron">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dirty="0">
                <a:latin typeface="Poppins"/>
                <a:ea typeface="Poppins"/>
                <a:cs typeface="Poppins"/>
                <a:sym typeface="Poppins"/>
              </a:rPr>
              <a:t>3 documents produced (v0.0 of reference doc)</a:t>
            </a:r>
            <a:endParaRPr sz="1920" dirty="0">
              <a:latin typeface="Poppins"/>
              <a:ea typeface="Poppins"/>
              <a:cs typeface="Poppins"/>
              <a:sym typeface="Poppins"/>
            </a:endParaRPr>
          </a:p>
        </p:txBody>
      </p:sp>
      <p:sp>
        <p:nvSpPr>
          <p:cNvPr id="89" name="Google Shape;89;p17"/>
          <p:cNvSpPr/>
          <p:nvPr/>
        </p:nvSpPr>
        <p:spPr>
          <a:xfrm>
            <a:off x="3924777" y="4420006"/>
            <a:ext cx="3911040" cy="1712000"/>
          </a:xfrm>
          <a:prstGeom prst="chevron">
            <a:avLst>
              <a:gd name="adj"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a:latin typeface="Poppins"/>
                <a:ea typeface="Poppins"/>
                <a:cs typeface="Poppins"/>
                <a:sym typeface="Poppins"/>
              </a:rPr>
              <a:t>4 papers accepted &amp; v.0.1 of reference doc</a:t>
            </a:r>
            <a:endParaRPr sz="1920">
              <a:latin typeface="Poppins"/>
              <a:ea typeface="Poppins"/>
              <a:cs typeface="Poppins"/>
              <a:sym typeface="Poppins"/>
            </a:endParaRPr>
          </a:p>
        </p:txBody>
      </p:sp>
      <p:sp>
        <p:nvSpPr>
          <p:cNvPr id="90" name="Google Shape;90;p17"/>
          <p:cNvSpPr/>
          <p:nvPr/>
        </p:nvSpPr>
        <p:spPr>
          <a:xfrm>
            <a:off x="7092154" y="4420006"/>
            <a:ext cx="4041600" cy="17120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121600" tIns="121600" rIns="121600" bIns="121600" anchor="ctr" anchorCtr="0">
            <a:noAutofit/>
          </a:bodyPr>
          <a:lstStyle/>
          <a:p>
            <a:pPr algn="ctr"/>
            <a:r>
              <a:rPr lang="en" sz="1920">
                <a:latin typeface="Poppins"/>
                <a:ea typeface="Poppins"/>
                <a:cs typeface="Poppins"/>
                <a:sym typeface="Poppins"/>
              </a:rPr>
              <a:t>12 proposals and SoKs &amp; v0.2 of reference doc</a:t>
            </a:r>
            <a:endParaRPr sz="1920">
              <a:latin typeface="Poppins"/>
              <a:ea typeface="Poppins"/>
              <a:cs typeface="Poppins"/>
              <a:sym typeface="Poppins"/>
            </a:endParaRPr>
          </a:p>
        </p:txBody>
      </p:sp>
      <p:pic>
        <p:nvPicPr>
          <p:cNvPr id="3" name="Picture 2" descr="logo">
            <a:extLst>
              <a:ext uri="{FF2B5EF4-FFF2-40B4-BE49-F238E27FC236}">
                <a16:creationId xmlns:a16="http://schemas.microsoft.com/office/drawing/2014/main" id="{DC1B9682-9B2F-4E51-8577-540DE6450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10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10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10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1000"/>
                                        <p:tgtEl>
                                          <p:spTgt spid="87"/>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1000"/>
                                        <p:tgtEl>
                                          <p:spTgt spid="84"/>
                                        </p:tgtEl>
                                      </p:cBhvr>
                                    </p:animEffect>
                                  </p:childTnLst>
                                </p:cTn>
                              </p:par>
                              <p:par>
                                <p:cTn id="30" presetID="10" presetClass="entr" presetSubtype="0"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1000"/>
                                        <p:tgtEl>
                                          <p:spTgt spid="86"/>
                                        </p:tgtEl>
                                      </p:cBhvr>
                                    </p:animEffect>
                                  </p:childTnLst>
                                </p:cTn>
                              </p:par>
                              <p:par>
                                <p:cTn id="33" presetID="10"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a:latin typeface="Poppins"/>
                <a:ea typeface="Poppins"/>
                <a:cs typeface="Poppins"/>
                <a:sym typeface="Poppins"/>
              </a:rPr>
              <a:t>Our Mission</a:t>
            </a:r>
            <a:endParaRPr sz="3200" b="1">
              <a:latin typeface="Poppins"/>
              <a:ea typeface="Poppins"/>
              <a:cs typeface="Poppins"/>
              <a:sym typeface="Poppins"/>
            </a:endParaRPr>
          </a:p>
        </p:txBody>
      </p:sp>
      <p:sp>
        <p:nvSpPr>
          <p:cNvPr id="61" name="Google Shape;61;p14"/>
          <p:cNvSpPr txBox="1"/>
          <p:nvPr/>
        </p:nvSpPr>
        <p:spPr>
          <a:xfrm>
            <a:off x="1572233" y="2018858"/>
            <a:ext cx="9419520" cy="3895040"/>
          </a:xfrm>
          <a:prstGeom prst="rect">
            <a:avLst/>
          </a:prstGeom>
          <a:noFill/>
          <a:ln>
            <a:noFill/>
          </a:ln>
        </p:spPr>
        <p:txBody>
          <a:bodyPr spcFirstLastPara="1" wrap="square" lIns="121600" tIns="121600" rIns="121600" bIns="121600" anchor="t" anchorCtr="0">
            <a:noAutofit/>
          </a:bodyPr>
          <a:lstStyle/>
          <a:p>
            <a:pPr algn="ctr"/>
            <a:r>
              <a:rPr lang="en" sz="2560" dirty="0">
                <a:solidFill>
                  <a:schemeClr val="dk1"/>
                </a:solidFill>
                <a:latin typeface="Poppins"/>
                <a:ea typeface="Poppins"/>
                <a:cs typeface="Poppins"/>
                <a:sym typeface="Poppins"/>
              </a:rPr>
              <a:t>We are an open initiative that seeks to mainstream zero-knowledge proofs through an inclusive, community-driven standardization process that focuses on interoperability and security.</a:t>
            </a:r>
            <a:endParaRPr sz="2560" dirty="0">
              <a:solidFill>
                <a:schemeClr val="dk1"/>
              </a:solidFill>
              <a:latin typeface="Poppins"/>
              <a:ea typeface="Poppins"/>
              <a:cs typeface="Poppins"/>
              <a:sym typeface="Poppins"/>
            </a:endParaRPr>
          </a:p>
          <a:p>
            <a:endParaRPr sz="2560" dirty="0">
              <a:solidFill>
                <a:schemeClr val="dk1"/>
              </a:solidFill>
              <a:latin typeface="Poppins"/>
              <a:ea typeface="Poppins"/>
              <a:cs typeface="Poppins"/>
              <a:sym typeface="Poppins"/>
            </a:endParaRPr>
          </a:p>
          <a:p>
            <a:pPr algn="ctr"/>
            <a:endParaRPr sz="2560" dirty="0">
              <a:latin typeface="Poppins"/>
              <a:ea typeface="Poppins"/>
              <a:cs typeface="Poppins"/>
              <a:sym typeface="Poppins"/>
            </a:endParaRPr>
          </a:p>
          <a:p>
            <a:pPr algn="ctr"/>
            <a:endParaRPr sz="2560" dirty="0">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1146812" y="255286"/>
            <a:ext cx="8945079" cy="6175217"/>
          </a:xfrm>
          <a:prstGeom prst="rect">
            <a:avLst/>
          </a:prstGeom>
          <a:noFill/>
          <a:ln>
            <a:noFill/>
          </a:ln>
        </p:spPr>
      </p:pic>
      <p:pic>
        <p:nvPicPr>
          <p:cNvPr id="2" name="Picture 2" descr="logo">
            <a:extLst>
              <a:ext uri="{FF2B5EF4-FFF2-40B4-BE49-F238E27FC236}">
                <a16:creationId xmlns:a16="http://schemas.microsoft.com/office/drawing/2014/main" id="{39E0127A-D3F3-4A91-B0F9-26D54F48A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
            <a:extLst>
              <a:ext uri="{FF2B5EF4-FFF2-40B4-BE49-F238E27FC236}">
                <a16:creationId xmlns:a16="http://schemas.microsoft.com/office/drawing/2014/main" id="{1AE759CA-96B5-4811-8470-7B75F94510B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63" t="19429" r="6219" b="10249"/>
          <a:stretch/>
        </p:blipFill>
        <p:spPr bwMode="auto">
          <a:xfrm>
            <a:off x="-1504" y="1627580"/>
            <a:ext cx="12191980" cy="482176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48E4E433-A501-4DD6-A55E-AD54BD951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3" t="19429" r="6219" b="10249"/>
          <a:stretch/>
        </p:blipFill>
        <p:spPr bwMode="auto">
          <a:xfrm>
            <a:off x="-1504" y="1609200"/>
            <a:ext cx="12191980" cy="48217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6946EC3-356F-4840-AB40-EC97D78BA7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009" t="30016" r="10499" b="51491"/>
          <a:stretch/>
        </p:blipFill>
        <p:spPr bwMode="auto">
          <a:xfrm>
            <a:off x="5468005" y="202168"/>
            <a:ext cx="1902319" cy="126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2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 lab of her own | A national initiative to advance Israel's top ...">
            <a:extLst>
              <a:ext uri="{FF2B5EF4-FFF2-40B4-BE49-F238E27FC236}">
                <a16:creationId xmlns:a16="http://schemas.microsoft.com/office/drawing/2014/main" id="{1B9FEEB0-6367-4EB0-9E1D-80527AFE5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680" y="1904999"/>
            <a:ext cx="5712320" cy="3808213"/>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FDF3927-9CDE-4C0A-80E3-40EEA50C9538}"/>
              </a:ext>
            </a:extLst>
          </p:cNvPr>
          <p:cNvSpPr/>
          <p:nvPr/>
        </p:nvSpPr>
        <p:spPr>
          <a:xfrm>
            <a:off x="5693173" y="831690"/>
            <a:ext cx="4838509" cy="1786792"/>
          </a:xfrm>
          <a:prstGeom prst="wedgeEllipseCallout">
            <a:avLst>
              <a:gd name="adj1" fmla="val -44934"/>
              <a:gd name="adj2" fmla="val 73762"/>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People are using ZK Proofs, </a:t>
            </a:r>
          </a:p>
          <a:p>
            <a:pPr algn="ctr"/>
            <a:r>
              <a:rPr lang="en-US" dirty="0"/>
              <a:t>better do it right!</a:t>
            </a:r>
          </a:p>
        </p:txBody>
      </p:sp>
      <p:sp>
        <p:nvSpPr>
          <p:cNvPr id="2" name="Google Shape;80;p17">
            <a:extLst>
              <a:ext uri="{FF2B5EF4-FFF2-40B4-BE49-F238E27FC236}">
                <a16:creationId xmlns:a16="http://schemas.microsoft.com/office/drawing/2014/main" id="{6B49A7AC-D129-42B8-9025-9BD456E2C3D2}"/>
              </a:ext>
            </a:extLst>
          </p:cNvPr>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dirty="0">
                <a:latin typeface="Poppins"/>
                <a:ea typeface="Poppins"/>
                <a:cs typeface="Poppins"/>
                <a:sym typeface="Poppins"/>
              </a:rPr>
              <a:t>Standardize ZK</a:t>
            </a:r>
            <a:endParaRPr sz="3200" b="1" dirty="0">
              <a:latin typeface="Poppins"/>
              <a:ea typeface="Poppins"/>
              <a:cs typeface="Poppins"/>
              <a:sym typeface="Poppins"/>
            </a:endParaRPr>
          </a:p>
        </p:txBody>
      </p:sp>
      <p:pic>
        <p:nvPicPr>
          <p:cNvPr id="3" name="Picture 2" descr="logo">
            <a:extLst>
              <a:ext uri="{FF2B5EF4-FFF2-40B4-BE49-F238E27FC236}">
                <a16:creationId xmlns:a16="http://schemas.microsoft.com/office/drawing/2014/main" id="{7831D43D-DAF7-4E30-A70F-BBC6A9E29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1E51EF-6278-431F-90CF-42ED0BADAE85}"/>
              </a:ext>
            </a:extLst>
          </p:cNvPr>
          <p:cNvSpPr txBox="1"/>
          <p:nvPr/>
        </p:nvSpPr>
        <p:spPr>
          <a:xfrm>
            <a:off x="3244058" y="6111316"/>
            <a:ext cx="4838509" cy="400110"/>
          </a:xfrm>
          <a:prstGeom prst="rect">
            <a:avLst/>
          </a:prstGeom>
          <a:noFill/>
        </p:spPr>
        <p:txBody>
          <a:bodyPr wrap="square" rtlCol="0">
            <a:spAutoFit/>
          </a:bodyPr>
          <a:lstStyle/>
          <a:p>
            <a:pPr algn="ctr"/>
            <a:r>
              <a:rPr lang="en-US" sz="2000" dirty="0"/>
              <a:t>Following the effort of standardizing FHE</a:t>
            </a:r>
          </a:p>
        </p:txBody>
      </p:sp>
    </p:spTree>
    <p:extLst>
      <p:ext uri="{BB962C8B-B14F-4D97-AF65-F5344CB8AC3E}">
        <p14:creationId xmlns:p14="http://schemas.microsoft.com/office/powerpoint/2010/main" val="152973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BC362-8F52-4A4C-A82E-AC5555B11737}"/>
              </a:ext>
            </a:extLst>
          </p:cNvPr>
          <p:cNvSpPr>
            <a:spLocks noGrp="1"/>
          </p:cNvSpPr>
          <p:nvPr>
            <p:ph idx="1"/>
          </p:nvPr>
        </p:nvSpPr>
        <p:spPr>
          <a:xfrm>
            <a:off x="838200" y="1548507"/>
            <a:ext cx="10515600" cy="4715761"/>
          </a:xfrm>
        </p:spPr>
        <p:txBody>
          <a:bodyPr>
            <a:normAutofit fontScale="92500" lnSpcReduction="20000"/>
          </a:bodyPr>
          <a:lstStyle/>
          <a:p>
            <a:pPr marL="0" indent="0">
              <a:buNone/>
            </a:pPr>
            <a:r>
              <a:rPr lang="en-US" dirty="0"/>
              <a:t>Create an agreement on a cryptographic object (ZK proof):</a:t>
            </a:r>
          </a:p>
          <a:p>
            <a:endParaRPr lang="en-US" dirty="0"/>
          </a:p>
          <a:p>
            <a:r>
              <a:rPr lang="en-US" dirty="0"/>
              <a:t> Interactive/non-interactive?</a:t>
            </a:r>
          </a:p>
          <a:p>
            <a:endParaRPr lang="en-US" dirty="0"/>
          </a:p>
          <a:p>
            <a:r>
              <a:rPr lang="en-US" dirty="0"/>
              <a:t> Common random/reference string?</a:t>
            </a:r>
          </a:p>
          <a:p>
            <a:endParaRPr lang="en-US" dirty="0"/>
          </a:p>
          <a:p>
            <a:r>
              <a:rPr lang="en-US" dirty="0"/>
              <a:t> Security?</a:t>
            </a:r>
          </a:p>
          <a:p>
            <a:pPr lvl="1"/>
            <a:r>
              <a:rPr lang="en-US" dirty="0"/>
              <a:t>Assumption?</a:t>
            </a:r>
          </a:p>
          <a:p>
            <a:pPr lvl="1"/>
            <a:r>
              <a:rPr lang="en-US" dirty="0"/>
              <a:t>Heuristic?</a:t>
            </a:r>
          </a:p>
          <a:p>
            <a:pPr lvl="1"/>
            <a:r>
              <a:rPr lang="en-US" dirty="0"/>
              <a:t>Parameters?</a:t>
            </a:r>
          </a:p>
          <a:p>
            <a:pPr lvl="1"/>
            <a:endParaRPr lang="en-US" dirty="0"/>
          </a:p>
          <a:p>
            <a:r>
              <a:rPr lang="en-US" dirty="0"/>
              <a:t>Code?</a:t>
            </a:r>
          </a:p>
        </p:txBody>
      </p:sp>
      <p:sp>
        <p:nvSpPr>
          <p:cNvPr id="5" name="Google Shape;80;p17">
            <a:extLst>
              <a:ext uri="{FF2B5EF4-FFF2-40B4-BE49-F238E27FC236}">
                <a16:creationId xmlns:a16="http://schemas.microsoft.com/office/drawing/2014/main" id="{38C34AAE-5B9F-4D76-A352-BAE614C21023}"/>
              </a:ext>
            </a:extLst>
          </p:cNvPr>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dirty="0">
                <a:latin typeface="Poppins"/>
                <a:ea typeface="Poppins"/>
                <a:cs typeface="Poppins"/>
                <a:sym typeface="Poppins"/>
              </a:rPr>
              <a:t>Goal:</a:t>
            </a:r>
            <a:endParaRPr sz="3200" b="1" dirty="0">
              <a:latin typeface="Poppins"/>
              <a:ea typeface="Poppins"/>
              <a:cs typeface="Poppins"/>
              <a:sym typeface="Poppins"/>
            </a:endParaRPr>
          </a:p>
        </p:txBody>
      </p:sp>
      <p:pic>
        <p:nvPicPr>
          <p:cNvPr id="7" name="Picture 6" descr="logo">
            <a:extLst>
              <a:ext uri="{FF2B5EF4-FFF2-40B4-BE49-F238E27FC236}">
                <a16:creationId xmlns:a16="http://schemas.microsoft.com/office/drawing/2014/main" id="{A1E27FFA-82D2-4491-9EA0-B2B626DE9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1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5C2C9E-EA6B-4405-8D54-15249730EA67}"/>
              </a:ext>
            </a:extLst>
          </p:cNvPr>
          <p:cNvSpPr txBox="1"/>
          <p:nvPr/>
        </p:nvSpPr>
        <p:spPr>
          <a:xfrm>
            <a:off x="3048290" y="3245203"/>
            <a:ext cx="6096578"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CB07E907-6B98-4176-BB57-AA74A27A64AD}"/>
              </a:ext>
            </a:extLst>
          </p:cNvPr>
          <p:cNvSpPr txBox="1"/>
          <p:nvPr/>
        </p:nvSpPr>
        <p:spPr>
          <a:xfrm>
            <a:off x="3048290" y="3245203"/>
            <a:ext cx="6096578" cy="369332"/>
          </a:xfrm>
          <a:prstGeom prst="rect">
            <a:avLst/>
          </a:prstGeom>
          <a:noFill/>
        </p:spPr>
        <p:txBody>
          <a:bodyPr wrap="square">
            <a:spAutoFit/>
          </a:bodyPr>
          <a:lstStyle/>
          <a:p>
            <a:r>
              <a:rPr lang="en-US" b="0" dirty="0">
                <a:effectLst/>
              </a:rPr>
              <a:t> </a:t>
            </a:r>
            <a:endParaRPr lang="en-US" dirty="0"/>
          </a:p>
        </p:txBody>
      </p:sp>
      <p:sp>
        <p:nvSpPr>
          <p:cNvPr id="9" name="TextBox 8">
            <a:extLst>
              <a:ext uri="{FF2B5EF4-FFF2-40B4-BE49-F238E27FC236}">
                <a16:creationId xmlns:a16="http://schemas.microsoft.com/office/drawing/2014/main" id="{E3D939E9-88B7-42C6-BB4F-6FE2F3F4CAB3}"/>
              </a:ext>
            </a:extLst>
          </p:cNvPr>
          <p:cNvSpPr txBox="1"/>
          <p:nvPr/>
        </p:nvSpPr>
        <p:spPr>
          <a:xfrm>
            <a:off x="3048290" y="3245203"/>
            <a:ext cx="6096578" cy="369332"/>
          </a:xfrm>
          <a:prstGeom prst="rect">
            <a:avLst/>
          </a:prstGeom>
          <a:noFill/>
        </p:spPr>
        <p:txBody>
          <a:bodyPr wrap="square">
            <a:spAutoFit/>
          </a:bodyPr>
          <a:lstStyle/>
          <a:p>
            <a:r>
              <a:rPr lang="en-US" b="0" dirty="0">
                <a:effectLst/>
              </a:rPr>
              <a:t> </a:t>
            </a:r>
            <a:endParaRPr lang="en-US" dirty="0"/>
          </a:p>
        </p:txBody>
      </p:sp>
      <p:pic>
        <p:nvPicPr>
          <p:cNvPr id="1026" name="Picture 2">
            <a:extLst>
              <a:ext uri="{FF2B5EF4-FFF2-40B4-BE49-F238E27FC236}">
                <a16:creationId xmlns:a16="http://schemas.microsoft.com/office/drawing/2014/main" id="{E3963013-DC74-41DE-B0EB-93BEC7F5E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951" y="1617128"/>
            <a:ext cx="9571895" cy="5177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a:extLst>
              <a:ext uri="{FF2B5EF4-FFF2-40B4-BE49-F238E27FC236}">
                <a16:creationId xmlns:a16="http://schemas.microsoft.com/office/drawing/2014/main" id="{5EE3CB98-CBC4-4BBC-BD1F-15E60276C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366" y="448466"/>
            <a:ext cx="1805925" cy="605634"/>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80;p17">
            <a:extLst>
              <a:ext uri="{FF2B5EF4-FFF2-40B4-BE49-F238E27FC236}">
                <a16:creationId xmlns:a16="http://schemas.microsoft.com/office/drawing/2014/main" id="{BE855C0B-57D9-47C4-A885-8A3CC1E345B0}"/>
              </a:ext>
            </a:extLst>
          </p:cNvPr>
          <p:cNvSpPr txBox="1"/>
          <p:nvPr/>
        </p:nvSpPr>
        <p:spPr>
          <a:xfrm>
            <a:off x="627433" y="53623"/>
            <a:ext cx="9336960" cy="1264640"/>
          </a:xfrm>
          <a:prstGeom prst="rect">
            <a:avLst/>
          </a:prstGeom>
          <a:noFill/>
          <a:ln>
            <a:noFill/>
          </a:ln>
        </p:spPr>
        <p:txBody>
          <a:bodyPr spcFirstLastPara="1" wrap="square" lIns="121600" tIns="121600" rIns="121600" bIns="121600" anchor="ctr" anchorCtr="0">
            <a:noAutofit/>
          </a:bodyPr>
          <a:lstStyle/>
          <a:p>
            <a:r>
              <a:rPr lang="en" sz="3200" b="1" dirty="0">
                <a:latin typeface="Poppins"/>
                <a:ea typeface="Poppins"/>
                <a:cs typeface="Poppins"/>
                <a:sym typeface="Poppins"/>
              </a:rPr>
              <a:t>The Steering Committee</a:t>
            </a:r>
            <a:endParaRPr sz="3200" b="1" dirty="0">
              <a:latin typeface="Poppins"/>
              <a:ea typeface="Poppins"/>
              <a:cs typeface="Poppins"/>
              <a:sym typeface="Poppins"/>
            </a:endParaRPr>
          </a:p>
        </p:txBody>
      </p:sp>
    </p:spTree>
    <p:extLst>
      <p:ext uri="{BB962C8B-B14F-4D97-AF65-F5344CB8AC3E}">
        <p14:creationId xmlns:p14="http://schemas.microsoft.com/office/powerpoint/2010/main" val="301937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CF17D1D-2269-4039-A840-511564913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 r="7115" b="2"/>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D3A8C32-F64D-46D1-AC15-560B058D78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06" b="-4"/>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41EA063-90DD-409A-B2F3-6088DD9AF3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30" r="175" b="-4"/>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7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E40C7EE-C317-4926-8339-C7186AE18B6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807" r="30429" b="-2"/>
          <a:stretch/>
        </p:blipFill>
        <p:spPr bwMode="auto">
          <a:xfrm>
            <a:off x="8007861" y="1"/>
            <a:ext cx="4184139" cy="4247004"/>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49157D6-1906-4926-A148-2B06318BF61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7811" r="8980" b="1"/>
          <a:stretch/>
        </p:blipFill>
        <p:spPr bwMode="auto">
          <a:xfrm>
            <a:off x="3834182" y="1"/>
            <a:ext cx="4215670" cy="3381796"/>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48617DA-90C1-48F9-ADFA-D74A5801CFF0}"/>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10865" r="26484"/>
          <a:stretch/>
        </p:blipFill>
        <p:spPr bwMode="auto">
          <a:xfrm>
            <a:off x="1" y="133709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4603FC70-67D9-49EF-983C-3853BF2B49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75A08A0-6480-489E-8D04-7F71748C92F9}"/>
              </a:ext>
            </a:extLst>
          </p:cNvPr>
          <p:cNvSpPr txBox="1"/>
          <p:nvPr/>
        </p:nvSpPr>
        <p:spPr>
          <a:xfrm>
            <a:off x="5319427" y="4218189"/>
            <a:ext cx="4587340" cy="2300311"/>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2700" b="1" kern="1200" dirty="0">
                <a:solidFill>
                  <a:srgbClr val="000000"/>
                </a:solidFill>
                <a:ea typeface="+mj-ea"/>
                <a:cs typeface="+mj-cs"/>
              </a:rPr>
              <a:t>Breakout discussions:  </a:t>
            </a:r>
          </a:p>
          <a:p>
            <a:pPr algn="ctr">
              <a:lnSpc>
                <a:spcPct val="90000"/>
              </a:lnSpc>
              <a:spcBef>
                <a:spcPct val="0"/>
              </a:spcBef>
              <a:spcAft>
                <a:spcPts val="600"/>
              </a:spcAft>
            </a:pPr>
            <a:endParaRPr lang="en-US" sz="1400" kern="1200" dirty="0">
              <a:solidFill>
                <a:srgbClr val="000000"/>
              </a:solidFill>
              <a:ea typeface="+mj-ea"/>
              <a:cs typeface="+mj-cs"/>
            </a:endParaRPr>
          </a:p>
          <a:p>
            <a:pPr marL="971550" lvl="1" indent="-514350">
              <a:lnSpc>
                <a:spcPct val="90000"/>
              </a:lnSpc>
              <a:spcBef>
                <a:spcPct val="0"/>
              </a:spcBef>
              <a:spcAft>
                <a:spcPts val="600"/>
              </a:spcAft>
              <a:buFont typeface="+mj-lt"/>
              <a:buAutoNum type="arabicPeriod"/>
            </a:pPr>
            <a:r>
              <a:rPr lang="en-US" sz="2700" kern="1200" dirty="0">
                <a:solidFill>
                  <a:srgbClr val="000000"/>
                </a:solidFill>
                <a:ea typeface="+mj-ea"/>
                <a:cs typeface="+mj-cs"/>
              </a:rPr>
              <a:t>benchmarking security </a:t>
            </a:r>
          </a:p>
          <a:p>
            <a:pPr marL="971550" lvl="1" indent="-514350">
              <a:lnSpc>
                <a:spcPct val="90000"/>
              </a:lnSpc>
              <a:spcBef>
                <a:spcPct val="0"/>
              </a:spcBef>
              <a:spcAft>
                <a:spcPts val="600"/>
              </a:spcAft>
              <a:buFont typeface="+mj-lt"/>
              <a:buAutoNum type="arabicPeriod"/>
            </a:pPr>
            <a:r>
              <a:rPr lang="en-US" sz="2700" kern="1200" dirty="0">
                <a:solidFill>
                  <a:srgbClr val="000000"/>
                </a:solidFill>
                <a:ea typeface="+mj-ea"/>
                <a:cs typeface="+mj-cs"/>
              </a:rPr>
              <a:t>applications </a:t>
            </a:r>
          </a:p>
          <a:p>
            <a:pPr marL="971550" lvl="1" indent="-514350">
              <a:lnSpc>
                <a:spcPct val="90000"/>
              </a:lnSpc>
              <a:spcBef>
                <a:spcPct val="0"/>
              </a:spcBef>
              <a:spcAft>
                <a:spcPts val="600"/>
              </a:spcAft>
              <a:buFont typeface="+mj-lt"/>
              <a:buAutoNum type="arabicPeriod"/>
            </a:pPr>
            <a:r>
              <a:rPr lang="en-US" sz="2700" kern="1200" dirty="0">
                <a:solidFill>
                  <a:srgbClr val="000000"/>
                </a:solidFill>
                <a:ea typeface="+mj-ea"/>
                <a:cs typeface="+mj-cs"/>
              </a:rPr>
              <a:t>implementations</a:t>
            </a:r>
          </a:p>
        </p:txBody>
      </p:sp>
    </p:spTree>
    <p:extLst>
      <p:ext uri="{BB962C8B-B14F-4D97-AF65-F5344CB8AC3E}">
        <p14:creationId xmlns:p14="http://schemas.microsoft.com/office/powerpoint/2010/main" val="381887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533FFF1-E93D-4145-BBE4-BA39AF70C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60" r="15108" b="-2"/>
          <a:stretch/>
        </p:blipFill>
        <p:spPr bwMode="auto">
          <a:xfrm>
            <a:off x="321731" y="321732"/>
            <a:ext cx="5728548" cy="621453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14E6028F-442D-41C3-B0B8-F7CEF3420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60" r="17109" b="-2"/>
          <a:stretch/>
        </p:blipFill>
        <p:spPr bwMode="auto">
          <a:xfrm>
            <a:off x="6141721" y="321732"/>
            <a:ext cx="5728547" cy="621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61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0" name="Picture 2">
            <a:extLst>
              <a:ext uri="{FF2B5EF4-FFF2-40B4-BE49-F238E27FC236}">
                <a16:creationId xmlns:a16="http://schemas.microsoft.com/office/drawing/2014/main" id="{1146F7E0-5800-41FB-B47A-1C47BCE7A95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311" r="1" b="20551"/>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10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2928E23-469A-45D7-AF23-8CDE0D1CB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97" r="-1" b="16612"/>
          <a:stretch/>
        </p:blipFill>
        <p:spPr bwMode="auto">
          <a:xfrm>
            <a:off x="320040" y="320040"/>
            <a:ext cx="11548872" cy="446227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892040"/>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Google Shape;80;p17">
            <a:extLst>
              <a:ext uri="{FF2B5EF4-FFF2-40B4-BE49-F238E27FC236}">
                <a16:creationId xmlns:a16="http://schemas.microsoft.com/office/drawing/2014/main" id="{C3CEA075-DFB7-438E-8D3E-2CA8BAA07715}"/>
              </a:ext>
            </a:extLst>
          </p:cNvPr>
          <p:cNvSpPr txBox="1"/>
          <p:nvPr/>
        </p:nvSpPr>
        <p:spPr>
          <a:xfrm>
            <a:off x="4380588" y="5093208"/>
            <a:ext cx="6973204" cy="1261872"/>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800" b="1">
                <a:solidFill>
                  <a:schemeClr val="bg1"/>
                </a:solidFill>
                <a:latin typeface="+mj-lt"/>
                <a:ea typeface="+mj-ea"/>
                <a:cs typeface="+mj-cs"/>
                <a:sym typeface="Poppins"/>
              </a:rPr>
              <a:t>Our Community</a:t>
            </a:r>
          </a:p>
        </p:txBody>
      </p:sp>
      <p:cxnSp>
        <p:nvCxnSpPr>
          <p:cNvPr id="13" name="Straight Connector 1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860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431</Words>
  <Application>Microsoft Office PowerPoint</Application>
  <PresentationFormat>Widescreen</PresentationFormat>
  <Paragraphs>74</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T Kalai</dc:creator>
  <cp:lastModifiedBy>Yael T Kalai</cp:lastModifiedBy>
  <cp:revision>3</cp:revision>
  <dcterms:created xsi:type="dcterms:W3CDTF">2020-08-07T17:27:38Z</dcterms:created>
  <dcterms:modified xsi:type="dcterms:W3CDTF">2020-08-07T17:46:25Z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2020-08-07T17:38:22Z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3ae7a65d-b2d7-47cb-b930-898d0df8d972</vt:lpwstr>
  </property>
  <property fmtid="{D5CDD505-2E9C-101B-9397-08002B2CF9AE}" pid="8" name="MSIP_Label_f42aa342-8706-4288-bd11-ebb85995028c_ContentBits">
    <vt:lpwstr>0</vt:lpwstr>
  </property>
</Properties>
</file>